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4" r:id="rId2"/>
    <p:sldId id="270" r:id="rId3"/>
    <p:sldId id="275" r:id="rId4"/>
    <p:sldId id="273" r:id="rId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660033"/>
    <a:srgbClr val="3A7D2F"/>
    <a:srgbClr val="FFFFFF"/>
    <a:srgbClr val="FFCC00"/>
    <a:srgbClr val="4BBDC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0" y="-8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AD749-0034-475E-AF0E-043D8DF95A5A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1D1AC3-59E5-4232-964E-7DCE6BC2631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0539D-8D49-4FF1-B064-D1AC3970D46D}" type="datetimeFigureOut">
              <a:rPr lang="hu-HU" smtClean="0"/>
              <a:pPr/>
              <a:t>2014. 05. 03.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75A72-4FE1-4B29-8739-AE1A781A5D1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1.png"/><Relationship Id="rId7" Type="http://schemas.openxmlformats.org/officeDocument/2006/relationships/image" Target="../media/image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hyperlink" Target="http://www.cwfc.com/About_Us/spokes/history2.ht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pub.hpo.hu/e-kutatas/?lang=H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Logók- Keresd meg a találmányok/feltalálók működő cégeit, utódszervezeteit!</a:t>
            </a:r>
            <a:endParaRPr lang="hu-HU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 descr="800px-Curtiss-Wright_logo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3968" y="3356992"/>
            <a:ext cx="1902296" cy="970171"/>
          </a:xfrm>
        </p:spPr>
      </p:pic>
      <p:pic>
        <p:nvPicPr>
          <p:cNvPr id="5" name="Kép 4" descr="att-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068960"/>
            <a:ext cx="1224136" cy="1371032"/>
          </a:xfrm>
          <a:prstGeom prst="rect">
            <a:avLst/>
          </a:prstGeom>
        </p:spPr>
      </p:pic>
      <p:pic>
        <p:nvPicPr>
          <p:cNvPr id="7" name="Kép 6" descr="Dunlop.png"/>
          <p:cNvPicPr>
            <a:picLocks noChangeAspect="1"/>
          </p:cNvPicPr>
          <p:nvPr/>
        </p:nvPicPr>
        <p:blipFill>
          <a:blip r:embed="rId4" cstate="print"/>
          <a:srcRect b="19575"/>
          <a:stretch>
            <a:fillRect/>
          </a:stretch>
        </p:blipFill>
        <p:spPr>
          <a:xfrm>
            <a:off x="1979712" y="1916832"/>
            <a:ext cx="3167336" cy="1451980"/>
          </a:xfrm>
          <a:prstGeom prst="rect">
            <a:avLst/>
          </a:prstGeom>
        </p:spPr>
      </p:pic>
      <p:pic>
        <p:nvPicPr>
          <p:cNvPr id="8" name="Kép 7" descr="Kodak logos.jpg"/>
          <p:cNvPicPr>
            <a:picLocks noChangeAspect="1"/>
          </p:cNvPicPr>
          <p:nvPr/>
        </p:nvPicPr>
        <p:blipFill>
          <a:blip r:embed="rId5" cstate="print"/>
          <a:srcRect b="21644"/>
          <a:stretch>
            <a:fillRect/>
          </a:stretch>
        </p:blipFill>
        <p:spPr>
          <a:xfrm>
            <a:off x="323528" y="1268760"/>
            <a:ext cx="1764567" cy="1352921"/>
          </a:xfrm>
          <a:prstGeom prst="rect">
            <a:avLst/>
          </a:prstGeom>
        </p:spPr>
      </p:pic>
      <p:pic>
        <p:nvPicPr>
          <p:cNvPr id="9" name="Kép 8" descr="logo-dzr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88024" y="4581128"/>
            <a:ext cx="1829569" cy="1478591"/>
          </a:xfrm>
          <a:prstGeom prst="rect">
            <a:avLst/>
          </a:prstGeom>
        </p:spPr>
      </p:pic>
      <p:pic>
        <p:nvPicPr>
          <p:cNvPr id="10" name="Kép 9" descr="Logo-Siemens.jpg"/>
          <p:cNvPicPr>
            <a:picLocks noChangeAspect="1"/>
          </p:cNvPicPr>
          <p:nvPr/>
        </p:nvPicPr>
        <p:blipFill>
          <a:blip r:embed="rId7" cstate="print"/>
          <a:srcRect l="32130" r="35741" b="66699"/>
          <a:stretch>
            <a:fillRect/>
          </a:stretch>
        </p:blipFill>
        <p:spPr>
          <a:xfrm>
            <a:off x="6948264" y="4077072"/>
            <a:ext cx="1584176" cy="1227319"/>
          </a:xfrm>
          <a:prstGeom prst="rect">
            <a:avLst/>
          </a:prstGeom>
        </p:spPr>
      </p:pic>
      <p:pic>
        <p:nvPicPr>
          <p:cNvPr id="12" name="Kép 11" descr="tesla_logo-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88024" y="1340768"/>
            <a:ext cx="1556792" cy="1556792"/>
          </a:xfrm>
          <a:prstGeom prst="rect">
            <a:avLst/>
          </a:prstGeom>
        </p:spPr>
      </p:pic>
      <p:grpSp>
        <p:nvGrpSpPr>
          <p:cNvPr id="16" name="Csoportba foglalás 15"/>
          <p:cNvGrpSpPr/>
          <p:nvPr/>
        </p:nvGrpSpPr>
        <p:grpSpPr>
          <a:xfrm>
            <a:off x="2339752" y="4509120"/>
            <a:ext cx="2011680" cy="2011680"/>
            <a:chOff x="2267744" y="2492896"/>
            <a:chExt cx="2011680" cy="2011680"/>
          </a:xfrm>
        </p:grpSpPr>
        <p:pic>
          <p:nvPicPr>
            <p:cNvPr id="6" name="Kép 5" descr="bombardier-airline-logo-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7744" y="2492896"/>
              <a:ext cx="2011680" cy="2011680"/>
            </a:xfrm>
            <a:prstGeom prst="rect">
              <a:avLst/>
            </a:prstGeom>
          </p:spPr>
        </p:pic>
        <p:sp>
          <p:nvSpPr>
            <p:cNvPr id="13" name="Téglalap 12"/>
            <p:cNvSpPr/>
            <p:nvPr/>
          </p:nvSpPr>
          <p:spPr>
            <a:xfrm>
              <a:off x="2339752" y="3212976"/>
              <a:ext cx="1872208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7" name="Csoportba foglalás 16"/>
          <p:cNvGrpSpPr/>
          <p:nvPr/>
        </p:nvGrpSpPr>
        <p:grpSpPr>
          <a:xfrm>
            <a:off x="6732240" y="1412776"/>
            <a:ext cx="2411760" cy="2356992"/>
            <a:chOff x="6642992" y="2204864"/>
            <a:chExt cx="2501008" cy="2501008"/>
          </a:xfrm>
        </p:grpSpPr>
        <p:pic>
          <p:nvPicPr>
            <p:cNvPr id="11" name="Kép 10" descr="rover logo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642992" y="2204864"/>
              <a:ext cx="2501008" cy="2501008"/>
            </a:xfrm>
            <a:prstGeom prst="rect">
              <a:avLst/>
            </a:prstGeom>
          </p:spPr>
        </p:pic>
        <p:sp>
          <p:nvSpPr>
            <p:cNvPr id="14" name="Téglalap 13"/>
            <p:cNvSpPr/>
            <p:nvPr/>
          </p:nvSpPr>
          <p:spPr>
            <a:xfrm>
              <a:off x="7164288" y="2492896"/>
              <a:ext cx="1440160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395536" y="5445224"/>
            <a:ext cx="2160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Cég neve</a:t>
            </a:r>
          </a:p>
          <a:p>
            <a:r>
              <a:rPr lang="hu-HU" sz="2400" b="1" dirty="0" smtClean="0"/>
              <a:t>Cég utódja: </a:t>
            </a:r>
          </a:p>
          <a:p>
            <a:r>
              <a:rPr lang="hu-HU" sz="2400" b="1" dirty="0" smtClean="0"/>
              <a:t>Mit gyárt: </a:t>
            </a:r>
            <a:endParaRPr lang="hu-HU" sz="2400" b="1" dirty="0"/>
          </a:p>
        </p:txBody>
      </p:sp>
      <p:sp>
        <p:nvSpPr>
          <p:cNvPr id="18" name="Akciógomb: Tovább vagy Következő 17">
            <a:hlinkClick r:id="" action="ppaction://hlinkshowjump?jump=nextslide" highlightClick="1"/>
          </p:cNvPr>
          <p:cNvSpPr/>
          <p:nvPr/>
        </p:nvSpPr>
        <p:spPr>
          <a:xfrm>
            <a:off x="8388424" y="6165304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9" name="Akciógomb: Tovább vagy Következő 18">
            <a:hlinkClick r:id="" action="ppaction://hlinkshowjump?jump=previousslide" highlightClick="1"/>
          </p:cNvPr>
          <p:cNvSpPr/>
          <p:nvPr/>
        </p:nvSpPr>
        <p:spPr>
          <a:xfrm rot="10800000">
            <a:off x="7668344" y="6165304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ágott nyíl jobbra 3"/>
          <p:cNvSpPr/>
          <p:nvPr/>
        </p:nvSpPr>
        <p:spPr>
          <a:xfrm>
            <a:off x="0" y="764704"/>
            <a:ext cx="7884368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6600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Az első három verseny strapabíró gumikkal (év):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5" name="Vágott nyíl jobbra 4"/>
          <p:cNvSpPr/>
          <p:nvPr/>
        </p:nvSpPr>
        <p:spPr>
          <a:xfrm flipH="1">
            <a:off x="2195736" y="1628800"/>
            <a:ext cx="6948264" cy="1008112"/>
          </a:xfrm>
          <a:prstGeom prst="notchedRightArrow">
            <a:avLst/>
          </a:prstGeom>
          <a:solidFill>
            <a:srgbClr val="FFFF00"/>
          </a:solidFill>
          <a:ln>
            <a:solidFill>
              <a:srgbClr val="6600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A mostani  </a:t>
            </a:r>
            <a:r>
              <a:rPr lang="hu-HU" sz="2000" b="1" dirty="0" err="1" smtClean="0">
                <a:solidFill>
                  <a:schemeClr val="tx1"/>
                </a:solidFill>
              </a:rPr>
              <a:t>Land</a:t>
            </a:r>
            <a:r>
              <a:rPr lang="hu-HU" sz="2000" b="1" dirty="0" smtClean="0">
                <a:solidFill>
                  <a:schemeClr val="tx1"/>
                </a:solidFill>
              </a:rPr>
              <a:t> Rover gyártók nemzetisége: 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6" name="Vágott nyíl jobbra 5"/>
          <p:cNvSpPr/>
          <p:nvPr/>
        </p:nvSpPr>
        <p:spPr>
          <a:xfrm>
            <a:off x="0" y="5949280"/>
            <a:ext cx="7884368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6600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Milyen digitális megoldásokat kínál a magyarországi Kodak cég? 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7" name="Vágott nyíl jobbra 6"/>
          <p:cNvSpPr/>
          <p:nvPr/>
        </p:nvSpPr>
        <p:spPr>
          <a:xfrm>
            <a:off x="0" y="4149080"/>
            <a:ext cx="7884368" cy="1224136"/>
          </a:xfrm>
          <a:prstGeom prst="notchedRightArrow">
            <a:avLst/>
          </a:prstGeom>
          <a:solidFill>
            <a:srgbClr val="FFFF00"/>
          </a:solidFill>
          <a:ln>
            <a:solidFill>
              <a:srgbClr val="6600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Ekkor történt Európa és India, illetve Európa és Amerika közötti kommunikáció kiépítése: 			  (év)  	           (</a:t>
            </a:r>
            <a:r>
              <a:rPr lang="hu-HU" sz="2000" b="1" dirty="0" err="1" smtClean="0">
                <a:solidFill>
                  <a:schemeClr val="tx1"/>
                </a:solidFill>
              </a:rPr>
              <a:t>év</a:t>
            </a:r>
            <a:r>
              <a:rPr lang="hu-HU" sz="2000" b="1" dirty="0" smtClean="0">
                <a:solidFill>
                  <a:schemeClr val="tx1"/>
                </a:solidFill>
              </a:rPr>
              <a:t>)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8" name="Vágott nyíl jobbra 7"/>
          <p:cNvSpPr/>
          <p:nvPr/>
        </p:nvSpPr>
        <p:spPr>
          <a:xfrm>
            <a:off x="0" y="2492896"/>
            <a:ext cx="7956376" cy="1296144"/>
          </a:xfrm>
          <a:prstGeom prst="notchedRightArrow">
            <a:avLst/>
          </a:prstGeom>
          <a:solidFill>
            <a:srgbClr val="FFFF00"/>
          </a:solidFill>
          <a:ln>
            <a:solidFill>
              <a:srgbClr val="6600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err="1" smtClean="0">
                <a:solidFill>
                  <a:schemeClr val="tx1"/>
                </a:solidFill>
              </a:rPr>
              <a:t>Curtiss</a:t>
            </a:r>
            <a:r>
              <a:rPr lang="hu-HU" sz="2000" b="1" dirty="0" smtClean="0">
                <a:solidFill>
                  <a:schemeClr val="tx1"/>
                </a:solidFill>
              </a:rPr>
              <a:t> két rekordja: </a:t>
            </a:r>
            <a:r>
              <a:rPr lang="hu-HU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első repülés: 64 mérföld/per óra sebesség, 1910: átrepül Manhattan felett és megkerüli a Szabadság-szobrot</a:t>
            </a:r>
            <a:endParaRPr lang="hu-HU" sz="2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Vágott nyíl jobbra 8"/>
          <p:cNvSpPr/>
          <p:nvPr/>
        </p:nvSpPr>
        <p:spPr>
          <a:xfrm flipH="1">
            <a:off x="827584" y="5085184"/>
            <a:ext cx="8316416" cy="108012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6600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Mi indokolja a cég elnevezését a gyártás szempontjából?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10" name="Vágott nyíl jobbra 9"/>
          <p:cNvSpPr/>
          <p:nvPr/>
        </p:nvSpPr>
        <p:spPr>
          <a:xfrm flipH="1">
            <a:off x="2195736" y="3429000"/>
            <a:ext cx="6948264" cy="1152128"/>
          </a:xfrm>
          <a:prstGeom prst="notchedRightArrow">
            <a:avLst/>
          </a:prstGeom>
          <a:solidFill>
            <a:srgbClr val="FFFF00"/>
          </a:solidFill>
          <a:ln>
            <a:solidFill>
              <a:srgbClr val="660033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2000" b="1" dirty="0" smtClean="0">
                <a:solidFill>
                  <a:schemeClr val="tx1"/>
                </a:solidFill>
              </a:rPr>
              <a:t>A cég önálló laboratóriumában 1925-tól kifejlesztett találmányok (Bell </a:t>
            </a:r>
            <a:r>
              <a:rPr lang="hu-HU" sz="2000" b="1" dirty="0" err="1" smtClean="0">
                <a:solidFill>
                  <a:schemeClr val="tx1"/>
                </a:solidFill>
              </a:rPr>
              <a:t>Labs</a:t>
            </a:r>
            <a:r>
              <a:rPr lang="hu-HU" sz="2000" b="1" dirty="0" smtClean="0">
                <a:solidFill>
                  <a:schemeClr val="tx1"/>
                </a:solidFill>
              </a:rPr>
              <a:t>): </a:t>
            </a:r>
            <a:endParaRPr lang="hu-HU" sz="2000" b="1" dirty="0">
              <a:solidFill>
                <a:schemeClr val="tx1"/>
              </a:solidFill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179512" y="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Találjatok rá az interneten az utódcégek magyar weboldalára (vagy </a:t>
            </a:r>
            <a:r>
              <a:rPr lang="hu-HU" sz="28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Wiki</a:t>
            </a:r>
            <a:r>
              <a:rPr lang="hu-HU" sz="28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) és  adjátok meg az adatokat!</a:t>
            </a:r>
            <a:endParaRPr lang="hu-HU" sz="28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3" name="Kép 12" descr="Kodak logos.jpg"/>
          <p:cNvPicPr>
            <a:picLocks noChangeAspect="1"/>
          </p:cNvPicPr>
          <p:nvPr/>
        </p:nvPicPr>
        <p:blipFill>
          <a:blip r:embed="rId2" cstate="print"/>
          <a:srcRect b="21644"/>
          <a:stretch>
            <a:fillRect/>
          </a:stretch>
        </p:blipFill>
        <p:spPr>
          <a:xfrm>
            <a:off x="7956376" y="6165304"/>
            <a:ext cx="648951" cy="497561"/>
          </a:xfrm>
          <a:prstGeom prst="rect">
            <a:avLst/>
          </a:prstGeom>
        </p:spPr>
      </p:pic>
      <p:pic>
        <p:nvPicPr>
          <p:cNvPr id="14" name="Kép 13" descr="Dunlop.png"/>
          <p:cNvPicPr>
            <a:picLocks noChangeAspect="1"/>
          </p:cNvPicPr>
          <p:nvPr/>
        </p:nvPicPr>
        <p:blipFill>
          <a:blip r:embed="rId3" cstate="print"/>
          <a:srcRect b="19575"/>
          <a:stretch>
            <a:fillRect/>
          </a:stretch>
        </p:blipFill>
        <p:spPr>
          <a:xfrm>
            <a:off x="6804248" y="980728"/>
            <a:ext cx="1406321" cy="644690"/>
          </a:xfrm>
          <a:prstGeom prst="rect">
            <a:avLst/>
          </a:prstGeom>
        </p:spPr>
      </p:pic>
      <p:grpSp>
        <p:nvGrpSpPr>
          <p:cNvPr id="15" name="Csoportba foglalás 14"/>
          <p:cNvGrpSpPr/>
          <p:nvPr/>
        </p:nvGrpSpPr>
        <p:grpSpPr>
          <a:xfrm>
            <a:off x="1403648" y="1772816"/>
            <a:ext cx="755576" cy="720080"/>
            <a:chOff x="6642992" y="2204864"/>
            <a:chExt cx="2501008" cy="2501008"/>
          </a:xfrm>
        </p:grpSpPr>
        <p:pic>
          <p:nvPicPr>
            <p:cNvPr id="16" name="Kép 15" descr="rover logo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42992" y="2204864"/>
              <a:ext cx="2501008" cy="2501008"/>
            </a:xfrm>
            <a:prstGeom prst="rect">
              <a:avLst/>
            </a:prstGeom>
          </p:spPr>
        </p:pic>
        <p:sp>
          <p:nvSpPr>
            <p:cNvPr id="17" name="Téglalap 16"/>
            <p:cNvSpPr/>
            <p:nvPr/>
          </p:nvSpPr>
          <p:spPr>
            <a:xfrm>
              <a:off x="7164288" y="2492896"/>
              <a:ext cx="1440160" cy="36004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pic>
        <p:nvPicPr>
          <p:cNvPr id="18" name="Tartalom helye 3" descr="800px-Curtiss-Wright_logo_svg.pn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7956376" y="2780928"/>
            <a:ext cx="1187624" cy="605688"/>
          </a:xfrm>
        </p:spPr>
      </p:pic>
      <p:pic>
        <p:nvPicPr>
          <p:cNvPr id="19" name="Kép 18" descr="att-log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47664" y="3573016"/>
            <a:ext cx="583779" cy="653832"/>
          </a:xfrm>
          <a:prstGeom prst="rect">
            <a:avLst/>
          </a:prstGeom>
        </p:spPr>
      </p:pic>
      <p:pic>
        <p:nvPicPr>
          <p:cNvPr id="20" name="Kép 19" descr="Logo-Siemens.jpg"/>
          <p:cNvPicPr>
            <a:picLocks noChangeAspect="1"/>
          </p:cNvPicPr>
          <p:nvPr/>
        </p:nvPicPr>
        <p:blipFill>
          <a:blip r:embed="rId7" cstate="print"/>
          <a:srcRect l="32130" r="42167" b="69911"/>
          <a:stretch>
            <a:fillRect/>
          </a:stretch>
        </p:blipFill>
        <p:spPr>
          <a:xfrm>
            <a:off x="7884367" y="4437112"/>
            <a:ext cx="658359" cy="576064"/>
          </a:xfrm>
          <a:prstGeom prst="rect">
            <a:avLst/>
          </a:prstGeom>
        </p:spPr>
      </p:pic>
      <p:pic>
        <p:nvPicPr>
          <p:cNvPr id="21" name="Kép 20" descr="tesla_logo-2.g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5301208"/>
            <a:ext cx="620688" cy="620688"/>
          </a:xfrm>
          <a:prstGeom prst="rect">
            <a:avLst/>
          </a:prstGeom>
        </p:spPr>
      </p:pic>
      <p:sp>
        <p:nvSpPr>
          <p:cNvPr id="22" name="Akciógomb: Információ 21">
            <a:hlinkClick r:id="rId9" highlightClick="1"/>
          </p:cNvPr>
          <p:cNvSpPr/>
          <p:nvPr/>
        </p:nvSpPr>
        <p:spPr>
          <a:xfrm>
            <a:off x="7380312" y="2924944"/>
            <a:ext cx="288032" cy="360040"/>
          </a:xfrm>
          <a:prstGeom prst="actionButtonInformation">
            <a:avLst/>
          </a:prstGeom>
          <a:solidFill>
            <a:srgbClr val="C00000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Akciógomb: Tovább vagy Következő 24">
            <a:hlinkClick r:id="" action="ppaction://hlinkshowjump?jump=nextslide" highlightClick="1"/>
          </p:cNvPr>
          <p:cNvSpPr/>
          <p:nvPr/>
        </p:nvSpPr>
        <p:spPr>
          <a:xfrm>
            <a:off x="8460432" y="18864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26" name="Akciógomb: Tovább vagy Következő 25">
            <a:hlinkClick r:id="" action="ppaction://hlinkshowjump?jump=previousslide" highlightClick="1"/>
          </p:cNvPr>
          <p:cNvSpPr/>
          <p:nvPr/>
        </p:nvSpPr>
        <p:spPr>
          <a:xfrm rot="10800000">
            <a:off x="7740352" y="18864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825600"/>
            </a:gs>
            <a:gs pos="13000">
              <a:srgbClr val="FFA800"/>
            </a:gs>
            <a:gs pos="28000">
              <a:srgbClr val="825600"/>
            </a:gs>
            <a:gs pos="42999">
              <a:srgbClr val="FFA800"/>
            </a:gs>
            <a:gs pos="58000">
              <a:srgbClr val="825600"/>
            </a:gs>
            <a:gs pos="72000">
              <a:srgbClr val="FFA800"/>
            </a:gs>
            <a:gs pos="87000">
              <a:srgbClr val="825600"/>
            </a:gs>
            <a:gs pos="100000">
              <a:srgbClr val="FFA8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0138" r="875" b="6606"/>
          <a:stretch>
            <a:fillRect/>
          </a:stretch>
        </p:blipFill>
        <p:spPr bwMode="auto">
          <a:xfrm>
            <a:off x="0" y="2057935"/>
            <a:ext cx="9144000" cy="48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églalap 4"/>
          <p:cNvSpPr/>
          <p:nvPr/>
        </p:nvSpPr>
        <p:spPr>
          <a:xfrm>
            <a:off x="2771800" y="6021288"/>
            <a:ext cx="6071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sz="2800" dirty="0" smtClean="0">
                <a:hlinkClick r:id="rId3"/>
              </a:rPr>
              <a:t>http://epub.hpo.hu/e-kutatas/?lang=HU</a:t>
            </a:r>
            <a:endParaRPr lang="hu-HU" sz="28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0" y="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>
                <a:solidFill>
                  <a:srgbClr val="FFFF00"/>
                </a:solidFill>
              </a:rPr>
              <a:t>Keressétek meg a </a:t>
            </a:r>
            <a:r>
              <a:rPr lang="hu-HU" sz="2400" b="1" dirty="0" smtClean="0">
                <a:solidFill>
                  <a:srgbClr val="FFFF00"/>
                </a:solidFill>
              </a:rPr>
              <a:t>Sz</a:t>
            </a:r>
            <a:r>
              <a:rPr lang="en-US" sz="2400" b="1" dirty="0" err="1" smtClean="0">
                <a:solidFill>
                  <a:srgbClr val="FFFF00"/>
                </a:solidFill>
              </a:rPr>
              <a:t>ellemi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Tulajdon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Nemzeti</a:t>
            </a:r>
            <a:r>
              <a:rPr lang="hu-HU" sz="2400" b="1" dirty="0" smtClean="0">
                <a:solidFill>
                  <a:srgbClr val="FFFF00"/>
                </a:solidFill>
              </a:rPr>
              <a:t> Hivatal</a:t>
            </a:r>
            <a:r>
              <a:rPr lang="en-US" sz="2400" b="1" dirty="0" err="1" smtClean="0">
                <a:solidFill>
                  <a:srgbClr val="FFFF00"/>
                </a:solidFill>
              </a:rPr>
              <a:t>ának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adatbázisában a </a:t>
            </a:r>
            <a:r>
              <a:rPr lang="hu-HU" sz="2400" b="1" dirty="0" smtClean="0">
                <a:solidFill>
                  <a:srgbClr val="FFFF00"/>
                </a:solidFill>
              </a:rPr>
              <a:t>jelenleg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i</a:t>
            </a:r>
            <a:r>
              <a:rPr lang="en-US" sz="2400" b="1" dirty="0" smtClean="0">
                <a:solidFill>
                  <a:srgbClr val="FFFF00"/>
                </a:solidFill>
              </a:rPr>
              <a:t>s</a:t>
            </a:r>
            <a:r>
              <a:rPr lang="hu-HU" sz="2400" b="1" dirty="0" smtClean="0">
                <a:solidFill>
                  <a:srgbClr val="FFFF00"/>
                </a:solidFill>
              </a:rPr>
              <a:t> </a:t>
            </a:r>
            <a:r>
              <a:rPr lang="hu-HU" sz="2400" b="1" dirty="0" smtClean="0">
                <a:solidFill>
                  <a:srgbClr val="FFFF00"/>
                </a:solidFill>
              </a:rPr>
              <a:t>érvényes védjegyek </a:t>
            </a:r>
            <a:r>
              <a:rPr lang="hu-HU" sz="2400" b="1" dirty="0" smtClean="0">
                <a:solidFill>
                  <a:srgbClr val="FFFF00"/>
                </a:solidFill>
              </a:rPr>
              <a:t>legfrissebb </a:t>
            </a:r>
            <a:r>
              <a:rPr lang="hu-HU" sz="2400" b="1" dirty="0" smtClean="0">
                <a:solidFill>
                  <a:srgbClr val="FFFF00"/>
                </a:solidFill>
              </a:rPr>
              <a:t>bejegyzését, egy lejárt szabadalmat és egy mai napig oltalom alatt álló a szabadalmat!</a:t>
            </a:r>
            <a:endParaRPr lang="hu-HU" sz="2400" dirty="0" smtClean="0">
              <a:solidFill>
                <a:srgbClr val="FFFF00"/>
              </a:solidFill>
            </a:endParaRPr>
          </a:p>
          <a:p>
            <a:r>
              <a:rPr lang="hu-H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Keresőszavak: Kodak, </a:t>
            </a:r>
            <a:r>
              <a:rPr lang="hu-HU" sz="24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Dunlop</a:t>
            </a:r>
            <a:r>
              <a:rPr lang="hu-H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Siemens, stb.</a:t>
            </a:r>
            <a:endParaRPr lang="hu-H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Akciógomb: Tovább vagy Következő 6">
            <a:hlinkClick r:id="" action="ppaction://hlinkshowjump?jump=nextslide" highlightClick="1"/>
          </p:cNvPr>
          <p:cNvSpPr/>
          <p:nvPr/>
        </p:nvSpPr>
        <p:spPr>
          <a:xfrm>
            <a:off x="8460432" y="18864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8" name="Akciógomb: Tovább vagy Következő 7">
            <a:hlinkClick r:id="" action="ppaction://hlinkshowjump?jump=previousslide" highlightClick="1"/>
          </p:cNvPr>
          <p:cNvSpPr/>
          <p:nvPr/>
        </p:nvSpPr>
        <p:spPr>
          <a:xfrm rot="10800000">
            <a:off x="7740352" y="18864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35000" contrast="-70000"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611560" y="2780928"/>
            <a:ext cx="1224136" cy="10801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Folyamatábra: Bekötés 5"/>
          <p:cNvSpPr/>
          <p:nvPr/>
        </p:nvSpPr>
        <p:spPr>
          <a:xfrm>
            <a:off x="2051720" y="2708920"/>
            <a:ext cx="1152128" cy="115212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8" name="Kép 7" descr="képpek.png"/>
          <p:cNvPicPr>
            <a:picLocks noChangeAspect="1"/>
          </p:cNvPicPr>
          <p:nvPr/>
        </p:nvPicPr>
        <p:blipFill>
          <a:blip r:embed="rId3" cstate="print"/>
          <a:srcRect b="36583"/>
          <a:stretch>
            <a:fillRect/>
          </a:stretch>
        </p:blipFill>
        <p:spPr>
          <a:xfrm>
            <a:off x="0" y="0"/>
            <a:ext cx="9144000" cy="2708920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3203848" y="4293096"/>
            <a:ext cx="49520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Tx/>
              <a:buChar char="-"/>
            </a:pPr>
            <a:r>
              <a:rPr lang="hu-HU" b="1" i="1" dirty="0" smtClean="0">
                <a:solidFill>
                  <a:srgbClr val="002060"/>
                </a:solidFill>
              </a:rPr>
              <a:t>Betűk és képek, ábrák kombinációját használd!</a:t>
            </a:r>
          </a:p>
          <a:p>
            <a:pPr lvl="0">
              <a:buFontTx/>
              <a:buChar char="-"/>
            </a:pPr>
            <a:endParaRPr lang="hu-HU" b="1" i="1" dirty="0" smtClean="0">
              <a:solidFill>
                <a:srgbClr val="002060"/>
              </a:solidFill>
            </a:endParaRPr>
          </a:p>
          <a:p>
            <a:pPr lvl="0"/>
            <a:r>
              <a:rPr lang="hu-HU" b="1" i="1" dirty="0" smtClean="0">
                <a:solidFill>
                  <a:srgbClr val="002060"/>
                </a:solidFill>
              </a:rPr>
              <a:t>- A felhasznált színek legyenek kapcsolatban az adott termékkel!</a:t>
            </a:r>
          </a:p>
        </p:txBody>
      </p:sp>
      <p:sp>
        <p:nvSpPr>
          <p:cNvPr id="10" name="Akciógomb: Tovább vagy Következő 9">
            <a:hlinkClick r:id="" action="ppaction://hlinkshowjump?jump=nextslide" highlightClick="1"/>
          </p:cNvPr>
          <p:cNvSpPr/>
          <p:nvPr/>
        </p:nvSpPr>
        <p:spPr>
          <a:xfrm>
            <a:off x="8460432" y="18864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  <p:sp>
        <p:nvSpPr>
          <p:cNvPr id="11" name="Akciógomb: Tovább vagy Következő 10">
            <a:hlinkClick r:id="" action="ppaction://hlinkshowjump?jump=previousslide" highlightClick="1"/>
          </p:cNvPr>
          <p:cNvSpPr/>
          <p:nvPr/>
        </p:nvSpPr>
        <p:spPr>
          <a:xfrm rot="10800000">
            <a:off x="7740352" y="188640"/>
            <a:ext cx="499491" cy="249746"/>
          </a:xfrm>
          <a:prstGeom prst="actionButtonForwardNext">
            <a:avLst/>
          </a:prstGeom>
          <a:gradFill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 scaled="0"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181</Words>
  <Application>Microsoft Office PowerPoint</Application>
  <PresentationFormat>On-screen Show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Office-téma</vt:lpstr>
      <vt:lpstr>Logók- Keresd meg a találmányok/feltalálók működő cégeit, utódszervezeteit!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net</dc:creator>
  <cp:lastModifiedBy>Pathos</cp:lastModifiedBy>
  <cp:revision>207</cp:revision>
  <dcterms:created xsi:type="dcterms:W3CDTF">2013-10-30T22:25:25Z</dcterms:created>
  <dcterms:modified xsi:type="dcterms:W3CDTF">2014-05-03T14:26:49Z</dcterms:modified>
</cp:coreProperties>
</file>